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4" r:id="rId6"/>
    <p:sldId id="262" r:id="rId7"/>
    <p:sldId id="263" r:id="rId8"/>
    <p:sldId id="280" r:id="rId9"/>
    <p:sldId id="278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E62D"/>
    <a:srgbClr val="000000"/>
    <a:srgbClr val="5FA30D"/>
    <a:srgbClr val="A6AA06"/>
    <a:srgbClr val="6BA907"/>
    <a:srgbClr val="CCCCFF"/>
    <a:srgbClr val="8A3E10"/>
    <a:srgbClr val="993300"/>
    <a:srgbClr val="533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647154"/>
            <a:ext cx="3359510" cy="167975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600" y="2584002"/>
            <a:ext cx="3351275" cy="80538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257" y="126383"/>
            <a:ext cx="8354094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2" y="1350110"/>
            <a:ext cx="8343635" cy="3375291"/>
          </a:xfrm>
        </p:spPr>
        <p:txBody>
          <a:bodyPr/>
          <a:lstStyle>
            <a:lvl1pPr algn="l"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84"/>
            <a:ext cx="625267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124"/>
            <a:ext cx="6252670" cy="3562895"/>
          </a:xfrm>
        </p:spPr>
        <p:txBody>
          <a:bodyPr/>
          <a:lstStyle>
            <a:lvl1pPr algn="l">
              <a:defRPr sz="2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71" y="128470"/>
            <a:ext cx="8268795" cy="763525"/>
          </a:xfrm>
        </p:spPr>
        <p:txBody>
          <a:bodyPr>
            <a:normAutofit/>
          </a:bodyPr>
          <a:lstStyle>
            <a:lvl1pPr algn="l">
              <a:defRPr sz="3600" u="none" baseline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771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771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92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4892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2" y="891994"/>
            <a:ext cx="3467363" cy="1985165"/>
          </a:xfrm>
        </p:spPr>
        <p:txBody>
          <a:bodyPr>
            <a:normAutofit/>
          </a:bodyPr>
          <a:lstStyle/>
          <a:p>
            <a:r>
              <a:rPr lang="en-US" dirty="0"/>
              <a:t>POLLUTION AND RENEWABLE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03" y="4440678"/>
            <a:ext cx="3681370" cy="371505"/>
          </a:xfrm>
        </p:spPr>
        <p:txBody>
          <a:bodyPr>
            <a:noAutofit/>
          </a:bodyPr>
          <a:lstStyle/>
          <a:p>
            <a:r>
              <a:rPr lang="en-US" sz="1800" dirty="0"/>
              <a:t>Agnelli Marco</a:t>
            </a:r>
          </a:p>
          <a:p>
            <a:r>
              <a:rPr lang="en-US" sz="1800" dirty="0"/>
              <a:t>Canclini Alessandro</a:t>
            </a:r>
          </a:p>
        </p:txBody>
      </p:sp>
      <p:pic>
        <p:nvPicPr>
          <p:cNvPr id="5" name="Immagine 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CA803869-2543-1992-3431-F69E36403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95" y="128470"/>
            <a:ext cx="1502815" cy="15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cielo, acqua, esterni, sport&#10;&#10;Descrizione generata automaticamente">
            <a:extLst>
              <a:ext uri="{FF2B5EF4-FFF2-40B4-BE49-F238E27FC236}">
                <a16:creationId xmlns:a16="http://schemas.microsoft.com/office/drawing/2014/main" id="{87F448B3-64E3-CD6C-FFE0-4966754B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0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7986" y="429296"/>
            <a:ext cx="8277069" cy="4585734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 gli effetti di tutto questo inquinamento si vedono davvero?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8914D-0072-C17D-8631-24B67FE0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3187450"/>
            <a:ext cx="1827580" cy="1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0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75FF2B-387A-5D20-C2CA-FFF38832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-5148"/>
            <a:ext cx="9153150" cy="51486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3310" y="184069"/>
            <a:ext cx="4467639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Siamo a temperatura?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CE89871-01BA-A1A4-C955-62DAA644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61" y="1136812"/>
            <a:ext cx="4752038" cy="356402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7C239C-A93F-E80E-2673-260E362F7C7D}"/>
              </a:ext>
            </a:extLst>
          </p:cNvPr>
          <p:cNvSpPr txBox="1"/>
          <p:nvPr/>
        </p:nvSpPr>
        <p:spPr>
          <a:xfrm>
            <a:off x="448965" y="1655520"/>
            <a:ext cx="33491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nlo"/>
              </a:rPr>
              <a:t>Scostamento temperatura annuale dalla media 20esimo secolo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215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A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85FEC0F-0B53-0EAD-9F2F-CA005E86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A74413-9F8B-5C2C-CB61-D28832B2EA00}"/>
              </a:ext>
            </a:extLst>
          </p:cNvPr>
          <p:cNvSpPr txBox="1"/>
          <p:nvPr/>
        </p:nvSpPr>
        <p:spPr>
          <a:xfrm>
            <a:off x="3961180" y="433880"/>
            <a:ext cx="50392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QUINDI,COME E’ POSSIBILE MIGLIORARE</a:t>
            </a:r>
          </a:p>
          <a:p>
            <a:r>
              <a:rPr lang="it-IT" sz="4000" b="1" dirty="0">
                <a:solidFill>
                  <a:schemeClr val="bg1"/>
                </a:solidFill>
              </a:rPr>
              <a:t>LA SITUAZIONE?</a:t>
            </a:r>
          </a:p>
        </p:txBody>
      </p:sp>
    </p:spTree>
    <p:extLst>
      <p:ext uri="{BB962C8B-B14F-4D97-AF65-F5344CB8AC3E}">
        <p14:creationId xmlns:p14="http://schemas.microsoft.com/office/powerpoint/2010/main" val="81773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35084645-9DE0-C5D3-13B9-80C93853C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" b="1"/>
          <a:stretch/>
        </p:blipFill>
        <p:spPr>
          <a:xfrm>
            <a:off x="0" y="0"/>
            <a:ext cx="9143980" cy="5143490"/>
          </a:xfrm>
          <a:prstGeom prst="rect">
            <a:avLst/>
          </a:prstGeom>
          <a:noFill/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111BF8-8693-5EC5-AC04-D96832EFC114}"/>
              </a:ext>
            </a:extLst>
          </p:cNvPr>
          <p:cNvSpPr txBox="1"/>
          <p:nvPr/>
        </p:nvSpPr>
        <p:spPr>
          <a:xfrm>
            <a:off x="143555" y="281175"/>
            <a:ext cx="580279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FFFF00"/>
                </a:solidFill>
              </a:rPr>
              <a:t>SEMPLICE :</a:t>
            </a:r>
          </a:p>
          <a:p>
            <a:endParaRPr lang="it-IT" b="1" dirty="0"/>
          </a:p>
          <a:p>
            <a:r>
              <a:rPr lang="it-IT" sz="7200" b="1" dirty="0">
                <a:solidFill>
                  <a:srgbClr val="FFFF00"/>
                </a:solidFill>
              </a:rPr>
              <a:t>ENERGIA RINNOVABILE!</a:t>
            </a:r>
          </a:p>
        </p:txBody>
      </p:sp>
    </p:spTree>
    <p:extLst>
      <p:ext uri="{BB962C8B-B14F-4D97-AF65-F5344CB8AC3E}">
        <p14:creationId xmlns:p14="http://schemas.microsoft.com/office/powerpoint/2010/main" val="266602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cella fotovoltaica, erba, oggetto da esterni, esterni&#10;&#10;Descrizione generata automaticamente">
            <a:extLst>
              <a:ext uri="{FF2B5EF4-FFF2-40B4-BE49-F238E27FC236}">
                <a16:creationId xmlns:a16="http://schemas.microsoft.com/office/drawing/2014/main" id="{B2B73578-E244-23F2-D5A6-3BDD72AB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15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4375" y="128470"/>
            <a:ext cx="8268795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Anzitutto, quanta energia producono?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75F6B1A-0D8A-7F53-FB73-607E17DD1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56" y="1137839"/>
            <a:ext cx="5013088" cy="37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61855" y="72175"/>
            <a:ext cx="8229600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Quanto siamo disposti ad investire per il futuro?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0ABB8F3-A48D-2FBC-9E6C-F57B39B5287A}"/>
              </a:ext>
            </a:extLst>
          </p:cNvPr>
          <p:cNvSpPr txBox="1"/>
          <p:nvPr/>
        </p:nvSpPr>
        <p:spPr>
          <a:xfrm>
            <a:off x="5182820" y="1502815"/>
            <a:ext cx="4038600" cy="3434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3300" dirty="0"/>
              <a:t>Investimenti in miliardi di dollari per settore</a:t>
            </a:r>
          </a:p>
          <a:p>
            <a:pPr>
              <a:spcBef>
                <a:spcPct val="20000"/>
              </a:spcBef>
              <a:buFont typeface="Arial" pitchFamily="34" charset="0"/>
            </a:pPr>
            <a:endParaRPr lang="en-US" sz="3300" dirty="0"/>
          </a:p>
          <a:p>
            <a:pPr>
              <a:spcBef>
                <a:spcPct val="20000"/>
              </a:spcBef>
              <a:buFont typeface="Arial" pitchFamily="34" charset="0"/>
            </a:pPr>
            <a:endParaRPr lang="en-US" sz="3300" dirty="0"/>
          </a:p>
          <a:p>
            <a:pPr>
              <a:spcBef>
                <a:spcPct val="20000"/>
              </a:spcBef>
              <a:buFont typeface="Arial" pitchFamily="34" charset="0"/>
            </a:pPr>
            <a:r>
              <a:rPr lang="en-US" sz="3300" dirty="0"/>
              <a:t>Come ho strutturato il grafico:</a:t>
            </a:r>
          </a:p>
          <a:p>
            <a:pPr>
              <a:spcBef>
                <a:spcPct val="20000"/>
              </a:spcBef>
              <a:buFont typeface="Arial" pitchFamily="34" charset="0"/>
            </a:pPr>
            <a:endParaRPr lang="en-US" sz="2800" dirty="0"/>
          </a:p>
          <a:p>
            <a:r>
              <a:rPr lang="it-IT" sz="2500" b="0" i="0" dirty="0">
                <a:effectLst/>
                <a:latin typeface="Menlo"/>
              </a:rPr>
              <a:t>anno8 = [2013 2014 2015 2016 2017 2018];</a:t>
            </a:r>
          </a:p>
          <a:p>
            <a:r>
              <a:rPr lang="it-IT" sz="2500" b="0" i="0" dirty="0">
                <a:effectLst/>
                <a:latin typeface="Menlo"/>
              </a:rPr>
              <a:t>onshorewind = [7.97349 19.18155 30.05657 28.50084 24.55427 27.99614];</a:t>
            </a:r>
          </a:p>
          <a:p>
            <a:r>
              <a:rPr lang="it-IT" sz="2500" b="0" i="0" dirty="0">
                <a:effectLst/>
                <a:latin typeface="Menlo"/>
              </a:rPr>
              <a:t>HG = bar(anno8,onshorewind,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'facecolor'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'k'</a:t>
            </a:r>
            <a:r>
              <a:rPr lang="it-IT" sz="2500" b="0" i="0" dirty="0">
                <a:effectLst/>
                <a:latin typeface="Menlo"/>
              </a:rPr>
              <a:t>);</a:t>
            </a:r>
          </a:p>
          <a:p>
            <a:r>
              <a:rPr lang="it-IT" sz="2500" b="0" i="0" dirty="0">
                <a:effectLst/>
                <a:latin typeface="Menlo"/>
              </a:rPr>
              <a:t>hold 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endParaRPr lang="it-IT" sz="2500" b="0" i="0" dirty="0">
              <a:effectLst/>
              <a:latin typeface="Menlo"/>
            </a:endParaRPr>
          </a:p>
          <a:p>
            <a:endParaRPr lang="it-IT" sz="2500" b="0" i="0" dirty="0">
              <a:effectLst/>
              <a:latin typeface="Menlo"/>
            </a:endParaRPr>
          </a:p>
          <a:p>
            <a:r>
              <a:rPr lang="it-IT" sz="2500" b="0" i="0" dirty="0">
                <a:effectLst/>
                <a:latin typeface="Menlo"/>
              </a:rPr>
              <a:t>ylim([0 500])</a:t>
            </a:r>
          </a:p>
          <a:p>
            <a:r>
              <a:rPr lang="it-IT" sz="2500" b="0" i="0" dirty="0">
                <a:effectLst/>
                <a:latin typeface="Menlo"/>
              </a:rPr>
              <a:t>xlabel(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'Anni'</a:t>
            </a:r>
            <a:r>
              <a:rPr lang="it-IT" sz="2500" b="0" i="0" dirty="0">
                <a:effectLst/>
                <a:latin typeface="Menlo"/>
              </a:rPr>
              <a:t>)</a:t>
            </a:r>
          </a:p>
          <a:p>
            <a:r>
              <a:rPr lang="it-IT" sz="2500" b="0" i="0" dirty="0">
                <a:effectLst/>
                <a:latin typeface="Menlo"/>
              </a:rPr>
              <a:t>ylabel(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'Miliardi ($)'</a:t>
            </a:r>
            <a:r>
              <a:rPr lang="it-IT" sz="2500" b="0" i="0" dirty="0">
                <a:effectLst/>
                <a:latin typeface="Menlo"/>
              </a:rPr>
              <a:t>)</a:t>
            </a:r>
          </a:p>
          <a:p>
            <a:r>
              <a:rPr lang="it-IT" sz="2500" b="0" i="0" dirty="0">
                <a:effectLst/>
                <a:latin typeface="Menlo"/>
              </a:rPr>
              <a:t>legend(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'marina'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'geotermale'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'altro'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'solare/termale'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'solare'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'idro'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'biomasse/carburanti'</a:t>
            </a:r>
            <a:r>
              <a:rPr lang="it-IT" sz="2500" b="0" i="0" dirty="0">
                <a:effectLst/>
                <a:latin typeface="Menlo"/>
              </a:rPr>
              <a:t>,</a:t>
            </a:r>
            <a:r>
              <a:rPr lang="it-IT" sz="2500" b="0" i="0" dirty="0">
                <a:solidFill>
                  <a:srgbClr val="A709F5"/>
                </a:solidFill>
                <a:effectLst/>
                <a:latin typeface="Menlo"/>
              </a:rPr>
              <a:t>'onshorewind'</a:t>
            </a:r>
            <a:r>
              <a:rPr lang="it-IT" sz="2500" b="0" i="0" dirty="0">
                <a:effectLst/>
                <a:latin typeface="Menlo"/>
              </a:rPr>
              <a:t>)</a:t>
            </a:r>
          </a:p>
          <a:p>
            <a:pPr>
              <a:spcBef>
                <a:spcPct val="20000"/>
              </a:spcBef>
              <a:buFont typeface="Arial" pitchFamily="34" charset="0"/>
            </a:pPr>
            <a:endParaRPr lang="en-US"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FB0663-9755-5326-65A6-8977FACB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" y="1071908"/>
            <a:ext cx="5039265" cy="39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2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persona, cielo, esterni, folla&#10;&#10;Descrizione generata automaticamente">
            <a:extLst>
              <a:ext uri="{FF2B5EF4-FFF2-40B4-BE49-F238E27FC236}">
                <a16:creationId xmlns:a16="http://schemas.microsoft.com/office/drawing/2014/main" id="{AFC203C5-4119-DFF7-2FF0-8A9926AB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0"/>
            <a:ext cx="915315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2490" y="128470"/>
            <a:ext cx="8268795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Creiamo nuovi posti di lavoro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5D5565C-9798-FB01-E81D-34BBB6F85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0" y="891995"/>
            <a:ext cx="5873616" cy="4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128471"/>
            <a:ext cx="7482545" cy="763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Costo installazione negli anni Onshore in $/KWh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BEF5C55-D5EE-DADF-88CC-02E622BD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739290"/>
            <a:ext cx="5623908" cy="4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2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9150" y="16958"/>
            <a:ext cx="7971369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Confronto costi KWh Onshore &amp; OFFshore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82FC730-55A5-59A6-6B99-80532D16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100034"/>
            <a:ext cx="5318498" cy="398887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1BDA444-A545-4F4B-110F-C4F4B45DAB65}"/>
              </a:ext>
            </a:extLst>
          </p:cNvPr>
          <p:cNvSpPr txBox="1"/>
          <p:nvPr/>
        </p:nvSpPr>
        <p:spPr>
          <a:xfrm>
            <a:off x="5640935" y="1100034"/>
            <a:ext cx="335951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Costruzione del grafico:</a:t>
            </a:r>
          </a:p>
          <a:p>
            <a:endParaRPr lang="it-IT" sz="900" dirty="0"/>
          </a:p>
          <a:p>
            <a:r>
              <a:rPr lang="it-IT" sz="900" b="0" i="0" dirty="0" err="1">
                <a:effectLst/>
                <a:latin typeface="Menlo"/>
              </a:rPr>
              <a:t>year</a:t>
            </a:r>
            <a:r>
              <a:rPr lang="it-IT" sz="900" b="0" i="0" dirty="0">
                <a:effectLst/>
                <a:latin typeface="Menlo"/>
              </a:rPr>
              <a:t> = [2010 2011 2012 2013 2014 2015 2016 2017 2018 2019 2020];</a:t>
            </a:r>
          </a:p>
          <a:p>
            <a:r>
              <a:rPr lang="it-IT" sz="900" b="0" i="0" dirty="0" err="1">
                <a:effectLst/>
                <a:latin typeface="Menlo"/>
              </a:rPr>
              <a:t>OFFshore</a:t>
            </a:r>
            <a:r>
              <a:rPr lang="it-IT" sz="900" b="0" i="0" dirty="0">
                <a:effectLst/>
                <a:latin typeface="Menlo"/>
              </a:rPr>
              <a:t> = [4706 5390 4770 5041 5308 5323 4191 4735 4631 3723 3185];</a:t>
            </a:r>
          </a:p>
          <a:p>
            <a:r>
              <a:rPr lang="it-IT" sz="900" b="0" i="0" dirty="0" err="1">
                <a:effectLst/>
                <a:latin typeface="Menlo"/>
              </a:rPr>
              <a:t>ONshore</a:t>
            </a:r>
            <a:r>
              <a:rPr lang="it-IT" sz="900" b="0" i="0" dirty="0">
                <a:effectLst/>
                <a:latin typeface="Menlo"/>
              </a:rPr>
              <a:t> = [1971 1939 1995 1851 1797 1659 1652 1647 1566 1491 1349];</a:t>
            </a:r>
          </a:p>
          <a:p>
            <a:r>
              <a:rPr lang="it-IT" sz="900" b="0" i="0" dirty="0" err="1">
                <a:effectLst/>
                <a:latin typeface="Menlo"/>
              </a:rPr>
              <a:t>scatter</a:t>
            </a:r>
            <a:r>
              <a:rPr lang="it-IT" sz="900" b="0" i="0" dirty="0">
                <a:effectLst/>
                <a:latin typeface="Menlo"/>
              </a:rPr>
              <a:t> (year,OFFshore,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'filled'</a:t>
            </a:r>
            <a:r>
              <a:rPr lang="it-IT" sz="900" b="0" i="0" dirty="0">
                <a:effectLst/>
                <a:latin typeface="Menlo"/>
              </a:rPr>
              <a:t>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'MarkerFaceAlpha'</a:t>
            </a:r>
            <a:r>
              <a:rPr lang="it-IT" sz="900" b="0" i="0" dirty="0">
                <a:effectLst/>
                <a:latin typeface="Menlo"/>
              </a:rPr>
              <a:t>,0.5,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'MarkerEdgeAlpha'</a:t>
            </a:r>
            <a:r>
              <a:rPr lang="it-IT" sz="900" b="0" i="0" dirty="0">
                <a:effectLst/>
                <a:latin typeface="Menlo"/>
              </a:rPr>
              <a:t>,0.5);</a:t>
            </a:r>
          </a:p>
          <a:p>
            <a:r>
              <a:rPr lang="it-IT" sz="900" b="0" i="0" dirty="0">
                <a:effectLst/>
                <a:latin typeface="Menlo"/>
              </a:rPr>
              <a:t>hold 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it-IT" sz="900" b="0" i="0" dirty="0">
                <a:effectLst/>
                <a:latin typeface="Menlo"/>
              </a:rPr>
              <a:t>;</a:t>
            </a:r>
          </a:p>
          <a:p>
            <a:r>
              <a:rPr lang="it-IT" sz="900" b="0" i="0" dirty="0" err="1">
                <a:effectLst/>
                <a:latin typeface="Menlo"/>
              </a:rPr>
              <a:t>scatter</a:t>
            </a:r>
            <a:r>
              <a:rPr lang="it-IT" sz="900" b="0" i="0" dirty="0">
                <a:effectLst/>
                <a:latin typeface="Menlo"/>
              </a:rPr>
              <a:t> (year,ONshore,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'filled'</a:t>
            </a:r>
            <a:r>
              <a:rPr lang="it-IT" sz="900" b="0" i="0" dirty="0">
                <a:effectLst/>
                <a:latin typeface="Menlo"/>
              </a:rPr>
              <a:t>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'MarkerFaceAlpha'</a:t>
            </a:r>
            <a:r>
              <a:rPr lang="it-IT" sz="900" b="0" i="0" dirty="0">
                <a:effectLst/>
                <a:latin typeface="Menlo"/>
              </a:rPr>
              <a:t>,0.5,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'MarkerEdgeAlpha'</a:t>
            </a:r>
            <a:r>
              <a:rPr lang="it-IT" sz="900" b="0" i="0" dirty="0">
                <a:effectLst/>
                <a:latin typeface="Menlo"/>
              </a:rPr>
              <a:t>,0.5);</a:t>
            </a:r>
          </a:p>
          <a:p>
            <a:r>
              <a:rPr lang="it-IT" sz="900" b="0" i="0" dirty="0">
                <a:effectLst/>
                <a:latin typeface="Menlo"/>
              </a:rPr>
              <a:t>hold 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it-IT" sz="900" b="0" i="0" dirty="0">
                <a:effectLst/>
                <a:latin typeface="Menlo"/>
              </a:rPr>
              <a:t>;</a:t>
            </a:r>
          </a:p>
          <a:p>
            <a:r>
              <a:rPr lang="it-IT" sz="900" b="0" i="0" dirty="0">
                <a:effectLst/>
                <a:latin typeface="Menlo"/>
              </a:rPr>
              <a:t>xx = </a:t>
            </a:r>
            <a:r>
              <a:rPr lang="it-IT" sz="900" b="0" i="0" dirty="0" err="1">
                <a:effectLst/>
                <a:latin typeface="Menlo"/>
              </a:rPr>
              <a:t>linspace</a:t>
            </a:r>
            <a:r>
              <a:rPr lang="it-IT" sz="900" b="0" i="0" dirty="0">
                <a:effectLst/>
                <a:latin typeface="Menlo"/>
              </a:rPr>
              <a:t>(min(</a:t>
            </a:r>
            <a:r>
              <a:rPr lang="it-IT" sz="900" b="0" i="0" dirty="0" err="1">
                <a:effectLst/>
                <a:latin typeface="Menlo"/>
              </a:rPr>
              <a:t>year</a:t>
            </a:r>
            <a:r>
              <a:rPr lang="it-IT" sz="900" b="0" i="0" dirty="0">
                <a:effectLst/>
                <a:latin typeface="Menlo"/>
              </a:rPr>
              <a:t>), max(</a:t>
            </a:r>
            <a:r>
              <a:rPr lang="it-IT" sz="900" b="0" i="0" dirty="0" err="1">
                <a:effectLst/>
                <a:latin typeface="Menlo"/>
              </a:rPr>
              <a:t>year</a:t>
            </a:r>
            <a:r>
              <a:rPr lang="it-IT" sz="900" b="0" i="0" dirty="0">
                <a:effectLst/>
                <a:latin typeface="Menlo"/>
              </a:rPr>
              <a:t>), 100);</a:t>
            </a:r>
          </a:p>
          <a:p>
            <a:r>
              <a:rPr lang="it-IT" sz="900" b="0" i="0" dirty="0">
                <a:effectLst/>
                <a:latin typeface="Menlo"/>
              </a:rPr>
              <a:t>trend1 = </a:t>
            </a:r>
            <a:r>
              <a:rPr lang="it-IT" sz="900" b="0" i="0" dirty="0" err="1">
                <a:effectLst/>
                <a:latin typeface="Menlo"/>
              </a:rPr>
              <a:t>polyfit</a:t>
            </a:r>
            <a:r>
              <a:rPr lang="it-IT" sz="900" b="0" i="0" dirty="0">
                <a:effectLst/>
                <a:latin typeface="Menlo"/>
              </a:rPr>
              <a:t> (</a:t>
            </a:r>
            <a:r>
              <a:rPr lang="it-IT" sz="900" b="0" i="0" dirty="0" err="1">
                <a:effectLst/>
                <a:latin typeface="Menlo"/>
              </a:rPr>
              <a:t>year</a:t>
            </a:r>
            <a:r>
              <a:rPr lang="it-IT" sz="900" b="0" i="0" dirty="0">
                <a:effectLst/>
                <a:latin typeface="Menlo"/>
              </a:rPr>
              <a:t>, OFFshore,3);</a:t>
            </a:r>
          </a:p>
          <a:p>
            <a:r>
              <a:rPr lang="it-IT" sz="900" b="0" i="0" dirty="0">
                <a:effectLst/>
                <a:latin typeface="Menlo"/>
              </a:rPr>
              <a:t>trend2 = </a:t>
            </a:r>
            <a:r>
              <a:rPr lang="it-IT" sz="900" b="0" i="0" dirty="0" err="1">
                <a:effectLst/>
                <a:latin typeface="Menlo"/>
              </a:rPr>
              <a:t>polyfit</a:t>
            </a:r>
            <a:r>
              <a:rPr lang="it-IT" sz="900" b="0" i="0" dirty="0">
                <a:effectLst/>
                <a:latin typeface="Menlo"/>
              </a:rPr>
              <a:t> (</a:t>
            </a:r>
            <a:r>
              <a:rPr lang="it-IT" sz="900" b="0" i="0" dirty="0" err="1">
                <a:effectLst/>
                <a:latin typeface="Menlo"/>
              </a:rPr>
              <a:t>year</a:t>
            </a:r>
            <a:r>
              <a:rPr lang="it-IT" sz="900" b="0" i="0" dirty="0">
                <a:effectLst/>
                <a:latin typeface="Menlo"/>
              </a:rPr>
              <a:t>, ONshore,1);</a:t>
            </a:r>
          </a:p>
          <a:p>
            <a:r>
              <a:rPr lang="it-IT" sz="900" b="0" i="0" dirty="0">
                <a:effectLst/>
                <a:latin typeface="Menlo"/>
              </a:rPr>
              <a:t>line1= trend1(1)*xx.^3+trend1(2)*xx.^2+trend1(3)*xx+trend1(4);</a:t>
            </a:r>
          </a:p>
          <a:p>
            <a:r>
              <a:rPr lang="it-IT" sz="900" b="0" i="0" dirty="0">
                <a:effectLst/>
                <a:latin typeface="Menlo"/>
              </a:rPr>
              <a:t>line2= trend2(1)*xx+trend2(2);</a:t>
            </a:r>
          </a:p>
          <a:p>
            <a:r>
              <a:rPr lang="it-IT" sz="900" b="0" i="0" dirty="0">
                <a:effectLst/>
                <a:latin typeface="Menlo"/>
              </a:rPr>
              <a:t>plot (xx,line1);</a:t>
            </a:r>
          </a:p>
          <a:p>
            <a:r>
              <a:rPr lang="it-IT" sz="900" b="0" i="0" dirty="0">
                <a:effectLst/>
                <a:latin typeface="Menlo"/>
              </a:rPr>
              <a:t>hold 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it-IT" sz="900" b="0" i="0" dirty="0">
                <a:effectLst/>
                <a:latin typeface="Menlo"/>
              </a:rPr>
              <a:t>;</a:t>
            </a:r>
          </a:p>
          <a:p>
            <a:r>
              <a:rPr lang="it-IT" sz="900" b="0" i="0" dirty="0">
                <a:effectLst/>
                <a:latin typeface="Menlo"/>
              </a:rPr>
              <a:t>plot(xx,line2);</a:t>
            </a:r>
          </a:p>
          <a:p>
            <a:r>
              <a:rPr lang="it-IT" sz="900" b="0" i="0" dirty="0" err="1">
                <a:effectLst/>
                <a:latin typeface="Menlo"/>
              </a:rPr>
              <a:t>xlim</a:t>
            </a:r>
            <a:r>
              <a:rPr lang="it-IT" sz="900" b="0" i="0" dirty="0">
                <a:effectLst/>
                <a:latin typeface="Menlo"/>
              </a:rPr>
              <a:t>([2009 2021])</a:t>
            </a:r>
          </a:p>
          <a:p>
            <a:r>
              <a:rPr lang="it-IT" sz="900" b="0" i="0" dirty="0">
                <a:effectLst/>
                <a:latin typeface="Menlo"/>
              </a:rPr>
              <a:t>xlabel(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'Anni'</a:t>
            </a:r>
            <a:r>
              <a:rPr lang="it-IT" sz="900" b="0" i="0" dirty="0">
                <a:effectLst/>
                <a:latin typeface="Menlo"/>
              </a:rPr>
              <a:t>)</a:t>
            </a:r>
          </a:p>
          <a:p>
            <a:r>
              <a:rPr lang="it-IT" sz="900" b="0" i="0" dirty="0">
                <a:effectLst/>
                <a:latin typeface="Menlo"/>
              </a:rPr>
              <a:t>ylabel(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'$/KWh'</a:t>
            </a:r>
            <a:r>
              <a:rPr lang="it-IT" sz="900" b="0" i="0" dirty="0">
                <a:effectLst/>
                <a:latin typeface="Menlo"/>
              </a:rPr>
              <a:t>)</a:t>
            </a:r>
          </a:p>
          <a:p>
            <a:r>
              <a:rPr lang="it-IT" sz="900" b="0" i="0" dirty="0">
                <a:effectLst/>
                <a:latin typeface="Menlo"/>
              </a:rPr>
              <a:t>legend(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it-IT" sz="900" b="0" i="0" dirty="0" err="1">
                <a:solidFill>
                  <a:srgbClr val="A709F5"/>
                </a:solidFill>
                <a:effectLst/>
                <a:latin typeface="Menlo"/>
              </a:rPr>
              <a:t>OFFshore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it-IT" sz="900" b="0" i="0" dirty="0">
                <a:effectLst/>
                <a:latin typeface="Menlo"/>
              </a:rPr>
              <a:t>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it-IT" sz="900" b="0" i="0" dirty="0" err="1">
                <a:solidFill>
                  <a:srgbClr val="A709F5"/>
                </a:solidFill>
                <a:effectLst/>
                <a:latin typeface="Menlo"/>
              </a:rPr>
              <a:t>ONshore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it-IT" sz="900" b="0" i="0" dirty="0">
                <a:effectLst/>
                <a:latin typeface="Menlo"/>
              </a:rPr>
              <a:t>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'OFF </a:t>
            </a:r>
            <a:r>
              <a:rPr lang="it-IT" sz="900" b="0" i="0" dirty="0" err="1">
                <a:solidFill>
                  <a:srgbClr val="A709F5"/>
                </a:solidFill>
                <a:effectLst/>
                <a:latin typeface="Menlo"/>
              </a:rPr>
              <a:t>shore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 trend'</a:t>
            </a:r>
            <a:r>
              <a:rPr lang="it-IT" sz="900" b="0" i="0" dirty="0">
                <a:effectLst/>
                <a:latin typeface="Menlo"/>
              </a:rPr>
              <a:t>,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it-IT" sz="900" b="0" i="0" dirty="0" err="1">
                <a:solidFill>
                  <a:srgbClr val="A709F5"/>
                </a:solidFill>
                <a:effectLst/>
                <a:latin typeface="Menlo"/>
              </a:rPr>
              <a:t>ONshore</a:t>
            </a:r>
            <a:r>
              <a:rPr lang="it-IT" sz="900" b="0" i="0" dirty="0">
                <a:solidFill>
                  <a:srgbClr val="A709F5"/>
                </a:solidFill>
                <a:effectLst/>
                <a:latin typeface="Menlo"/>
              </a:rPr>
              <a:t> trend'</a:t>
            </a:r>
            <a:r>
              <a:rPr lang="it-IT" sz="900" b="0" i="0" dirty="0">
                <a:effectLst/>
                <a:latin typeface="Menlo"/>
              </a:rPr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02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Product 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Feature 1</a:t>
            </a:r>
          </a:p>
          <a:p>
            <a:r>
              <a:rPr lang="en-US"/>
              <a:t>Feature 2</a:t>
            </a:r>
          </a:p>
          <a:p>
            <a:r>
              <a:rPr lang="en-US"/>
              <a:t>Feature 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Product 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Feature 1</a:t>
            </a:r>
          </a:p>
          <a:p>
            <a:r>
              <a:rPr lang="en-US"/>
              <a:t>Feature 2</a:t>
            </a:r>
          </a:p>
          <a:p>
            <a:r>
              <a:rPr lang="en-US"/>
              <a:t>Feature 3</a:t>
            </a:r>
          </a:p>
        </p:txBody>
      </p:sp>
      <p:pic>
        <p:nvPicPr>
          <p:cNvPr id="3" name="Immagine 2" descr="Immagine che contiene cielo, esterni, terra&#10;&#10;Descrizione generata automaticamente">
            <a:extLst>
              <a:ext uri="{FF2B5EF4-FFF2-40B4-BE49-F238E27FC236}">
                <a16:creationId xmlns:a16="http://schemas.microsoft.com/office/drawing/2014/main" id="{0F1417FC-4421-5F1C-1CC4-4D5CA0FD2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A5A724-F6DF-86D2-6395-7A01F83B640B}"/>
              </a:ext>
            </a:extLst>
          </p:cNvPr>
          <p:cNvSpPr txBox="1"/>
          <p:nvPr/>
        </p:nvSpPr>
        <p:spPr>
          <a:xfrm>
            <a:off x="1043922" y="1454330"/>
            <a:ext cx="24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Consumo energie 2020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5E51570-F3B9-939B-3265-B1661EA0D4C2}"/>
              </a:ext>
            </a:extLst>
          </p:cNvPr>
          <p:cNvSpPr txBox="1"/>
          <p:nvPr/>
        </p:nvSpPr>
        <p:spPr>
          <a:xfrm>
            <a:off x="4198113" y="1436037"/>
            <a:ext cx="350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Rapporto energie rinnovabili e non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15472E9-E322-D75E-AEE0-66F75E879891}"/>
              </a:ext>
            </a:extLst>
          </p:cNvPr>
          <p:cNvSpPr txBox="1"/>
          <p:nvPr/>
        </p:nvSpPr>
        <p:spPr>
          <a:xfrm>
            <a:off x="1212490" y="60934"/>
            <a:ext cx="6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dirty="0"/>
              <a:t>Alcuni</a:t>
            </a:r>
            <a:r>
              <a:rPr lang="it-IT" sz="5400" b="1" dirty="0"/>
              <a:t> </a:t>
            </a:r>
            <a:r>
              <a:rPr lang="it-IT" sz="5400" b="1" i="1" dirty="0"/>
              <a:t>confronti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26C5DF7-CCBE-7106-8F28-0CA54BC9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2238407"/>
            <a:ext cx="3429829" cy="235949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2AE28B-97B7-8D56-68DA-A860BE5DB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90" y="2238406"/>
            <a:ext cx="3429829" cy="2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natura&#10;&#10;Descrizione generata automaticamente">
            <a:extLst>
              <a:ext uri="{FF2B5EF4-FFF2-40B4-BE49-F238E27FC236}">
                <a16:creationId xmlns:a16="http://schemas.microsoft.com/office/drawing/2014/main" id="{8EC45EA9-0D0E-9FA2-D2FD-68F12430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065EA1C-3A06-E633-BD12-CAD79BCD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150" y="281175"/>
            <a:ext cx="5650085" cy="30541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it-IT" sz="19200" b="0" i="0" dirty="0">
              <a:solidFill>
                <a:schemeClr val="bg1"/>
              </a:solidFill>
              <a:effectLst/>
              <a:latin typeface="Ubuntu Condensed" panose="020B0506030602030204" pitchFamily="34" charset="0"/>
            </a:endParaRPr>
          </a:p>
          <a:p>
            <a:pPr marL="0" indent="0">
              <a:buNone/>
            </a:pPr>
            <a:r>
              <a:rPr lang="it-IT" sz="19200" b="1" i="0" dirty="0">
                <a:solidFill>
                  <a:schemeClr val="bg1"/>
                </a:solidFill>
                <a:effectLst/>
                <a:latin typeface="Ubuntu Condensed" panose="020B0506030602030204" pitchFamily="34" charset="0"/>
              </a:rPr>
              <a:t>“La nazione che distrugge il  </a:t>
            </a:r>
          </a:p>
          <a:p>
            <a:pPr marL="0" indent="0">
              <a:buNone/>
            </a:pPr>
            <a:r>
              <a:rPr lang="it-IT" sz="19200" b="1" i="0" dirty="0">
                <a:solidFill>
                  <a:schemeClr val="bg1"/>
                </a:solidFill>
                <a:effectLst/>
                <a:latin typeface="Ubuntu Condensed" panose="020B0506030602030204" pitchFamily="34" charset="0"/>
              </a:rPr>
              <a:t>proprio </a:t>
            </a:r>
            <a:r>
              <a:rPr lang="it-IT" sz="19200" b="1" i="0" u="none" strike="noStrike" dirty="0">
                <a:solidFill>
                  <a:schemeClr val="bg1"/>
                </a:solidFill>
                <a:effectLst/>
                <a:latin typeface="Ubuntu Condensed" panose="020B0506030602030204" pitchFamily="34" charset="0"/>
              </a:rPr>
              <a:t>suolo</a:t>
            </a:r>
            <a:r>
              <a:rPr lang="it-IT" sz="19200" b="1" i="0" dirty="0">
                <a:solidFill>
                  <a:schemeClr val="bg1"/>
                </a:solidFill>
                <a:effectLst/>
                <a:latin typeface="Ubuntu Condensed" panose="020B0506030602030204" pitchFamily="34" charset="0"/>
              </a:rPr>
              <a:t> </a:t>
            </a:r>
          </a:p>
          <a:p>
            <a:pPr marL="0" indent="0">
              <a:buNone/>
            </a:pPr>
            <a:r>
              <a:rPr lang="it-IT" sz="19200" b="1" i="0" dirty="0">
                <a:solidFill>
                  <a:schemeClr val="bg1"/>
                </a:solidFill>
                <a:effectLst/>
                <a:latin typeface="Ubuntu Condensed" panose="020B0506030602030204" pitchFamily="34" charset="0"/>
              </a:rPr>
              <a:t>distrugge se stessa”</a:t>
            </a:r>
          </a:p>
          <a:p>
            <a:pPr marL="0" indent="0">
              <a:buNone/>
            </a:pPr>
            <a:r>
              <a:rPr lang="it-IT" sz="5400" dirty="0">
                <a:solidFill>
                  <a:schemeClr val="accent2"/>
                </a:solidFill>
                <a:latin typeface="Ubuntu Condensed" panose="020B0506030602030204" pitchFamily="34" charset="0"/>
              </a:rPr>
              <a:t>					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1"/>
                </a:solidFill>
                <a:latin typeface="Ubuntu Condensed" panose="020B0506030602030204" pitchFamily="34" charset="0"/>
              </a:rPr>
              <a:t>						</a:t>
            </a: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bg1"/>
                </a:solidFill>
                <a:latin typeface="Ubuntu Condensed" panose="020B0506030602030204" pitchFamily="34" charset="0"/>
              </a:rPr>
              <a:t>						                 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  <a:latin typeface="Ubuntu Condensed" panose="020B0506030602030204" pitchFamily="34" charset="0"/>
            </a:endParaRPr>
          </a:p>
          <a:p>
            <a:pPr marL="0" indent="0">
              <a:buNone/>
            </a:pPr>
            <a:r>
              <a:rPr lang="it-IT" sz="5100" dirty="0">
                <a:solidFill>
                  <a:schemeClr val="tx1"/>
                </a:solidFill>
                <a:latin typeface="Ubuntu Condensed" panose="020B0506030602030204" pitchFamily="34" charset="0"/>
              </a:rPr>
              <a:t>						</a:t>
            </a:r>
            <a:endParaRPr lang="it-IT" sz="5100" dirty="0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395BC9-989D-B39B-7166-5760E9CFDBA2}"/>
              </a:ext>
            </a:extLst>
          </p:cNvPr>
          <p:cNvSpPr txBox="1"/>
          <p:nvPr/>
        </p:nvSpPr>
        <p:spPr>
          <a:xfrm>
            <a:off x="5335525" y="4662270"/>
            <a:ext cx="473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FRANKLIN DELANO ROOSVELT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cielo, esterni, oggetto da esterni&#10;&#10;Descrizione generata automaticamente">
            <a:extLst>
              <a:ext uri="{FF2B5EF4-FFF2-40B4-BE49-F238E27FC236}">
                <a16:creationId xmlns:a16="http://schemas.microsoft.com/office/drawing/2014/main" id="{0021C7CE-F1D8-3100-050A-B007559F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235"/>
            <a:ext cx="9305855" cy="54588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128470"/>
            <a:ext cx="8268795" cy="76352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 Progetti per il Futuro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D161D21-0BD0-BFF9-9735-7525D3CE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083260"/>
            <a:ext cx="5188558" cy="389141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8598BC-F6FE-7BCF-0D79-DC3C26A1B264}"/>
              </a:ext>
            </a:extLst>
          </p:cNvPr>
          <p:cNvSpPr txBox="1"/>
          <p:nvPr/>
        </p:nvSpPr>
        <p:spPr>
          <a:xfrm>
            <a:off x="296260" y="2014441"/>
            <a:ext cx="22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Obiettivi per il 2030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5ECC2A0-A8D9-3C0D-972C-634A98AA490E}"/>
              </a:ext>
            </a:extLst>
          </p:cNvPr>
          <p:cNvSpPr txBox="1"/>
          <p:nvPr/>
        </p:nvSpPr>
        <p:spPr>
          <a:xfrm>
            <a:off x="2201747" y="2016778"/>
            <a:ext cx="22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Obiettivi per il 2050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BC88087-AB8F-F9E0-5A40-E455D322FACB}"/>
              </a:ext>
            </a:extLst>
          </p:cNvPr>
          <p:cNvSpPr txBox="1"/>
          <p:nvPr/>
        </p:nvSpPr>
        <p:spPr>
          <a:xfrm>
            <a:off x="5557845" y="910347"/>
            <a:ext cx="33595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Come ho costruito il grafico:</a:t>
            </a:r>
          </a:p>
          <a:p>
            <a:endParaRPr lang="it-IT" b="1" dirty="0">
              <a:solidFill>
                <a:schemeClr val="bg1"/>
              </a:solidFill>
            </a:endParaRP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y2030 = [28 72];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y2050 = [5 95];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labels = {'Energie NON rinnovabili','Energie rinnovabili'};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t=tiledlayout(1,2,'TileSpacing');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% Create pie charts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ax1 = nexttile;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pie(ax1,y2030)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ax2 = nexttile;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pie(ax2,y2050);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% Create legend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lgd = legend(labels);</a:t>
            </a:r>
          </a:p>
          <a:p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lgd.Layout.Tile = '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enlo"/>
              </a:rPr>
              <a:t>east</a:t>
            </a:r>
            <a:r>
              <a:rPr lang="it-IT" b="1" i="0" dirty="0">
                <a:solidFill>
                  <a:schemeClr val="bg1"/>
                </a:solidFill>
                <a:effectLst/>
                <a:latin typeface="Menlo"/>
              </a:rPr>
              <a:t>'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95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Principali dataset ricavati da:</a:t>
            </a:r>
          </a:p>
        </p:txBody>
      </p:sp>
      <p:pic>
        <p:nvPicPr>
          <p:cNvPr id="16" name="Immagine 15" descr="Immagine che contiene testo, cella fotovoltaica&#10;&#10;Descrizione generata automaticamente">
            <a:extLst>
              <a:ext uri="{FF2B5EF4-FFF2-40B4-BE49-F238E27FC236}">
                <a16:creationId xmlns:a16="http://schemas.microsoft.com/office/drawing/2014/main" id="{48046C6F-FC4A-53AC-0CF5-ED948415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5" y="1091088"/>
            <a:ext cx="7979855" cy="403305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DF59AF5-B391-3E0F-42AB-3637CAF24A90}"/>
              </a:ext>
            </a:extLst>
          </p:cNvPr>
          <p:cNvSpPr txBox="1"/>
          <p:nvPr/>
        </p:nvSpPr>
        <p:spPr>
          <a:xfrm>
            <a:off x="5335525" y="654171"/>
            <a:ext cx="259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https://www.irena.org/</a:t>
            </a:r>
          </a:p>
        </p:txBody>
      </p:sp>
    </p:spTree>
    <p:extLst>
      <p:ext uri="{BB962C8B-B14F-4D97-AF65-F5344CB8AC3E}">
        <p14:creationId xmlns:p14="http://schemas.microsoft.com/office/powerpoint/2010/main" val="299231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cella fotovoltaica, oggetto da esterni, esterni, blu&#10;&#10;Descrizione generata automaticamente">
            <a:extLst>
              <a:ext uri="{FF2B5EF4-FFF2-40B4-BE49-F238E27FC236}">
                <a16:creationId xmlns:a16="http://schemas.microsoft.com/office/drawing/2014/main" id="{4F664241-7744-1136-1A0A-488F2547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895800"/>
            <a:ext cx="9153150" cy="425150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E473E25-E681-CC43-D0E4-394AD25DC553}"/>
              </a:ext>
            </a:extLst>
          </p:cNvPr>
          <p:cNvSpPr txBox="1"/>
          <p:nvPr/>
        </p:nvSpPr>
        <p:spPr>
          <a:xfrm>
            <a:off x="296260" y="1453083"/>
            <a:ext cx="3359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</a:rPr>
              <a:t>GRAZIE PER L’ASCOLTO!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6E8AA7-7CB7-6F4E-5685-907E2232CB88}"/>
              </a:ext>
            </a:extLst>
          </p:cNvPr>
          <p:cNvSpPr txBox="1"/>
          <p:nvPr/>
        </p:nvSpPr>
        <p:spPr>
          <a:xfrm>
            <a:off x="4567425" y="1044700"/>
            <a:ext cx="41230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Disponibili su Microsoft Teams e GitHub tutti i dataset e fonti da cui abbiamo ricavato i grafici</a:t>
            </a:r>
            <a:endParaRPr lang="it-I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4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C78A4B25-2D60-DF82-F63E-341CB822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150" cy="5143500"/>
          </a:xfrm>
          <a:prstGeom prst="rect">
            <a:avLst/>
          </a:prstGeom>
        </p:spPr>
      </p:pic>
      <p:pic>
        <p:nvPicPr>
          <p:cNvPr id="1026" name="Pictur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7B59FD4-E419-B65C-1619-1A23CF83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080" y="1075668"/>
            <a:ext cx="5650085" cy="37779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5665" y="289926"/>
            <a:ext cx="6252670" cy="76352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Inquiniamo davvero così tanto?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esterni, cielo, fumo, nuvole&#10;&#10;Descrizione generata automaticamente">
            <a:extLst>
              <a:ext uri="{FF2B5EF4-FFF2-40B4-BE49-F238E27FC236}">
                <a16:creationId xmlns:a16="http://schemas.microsoft.com/office/drawing/2014/main" id="{61190EAB-AB04-F8A8-F8D3-480997F6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5665" y="351594"/>
            <a:ext cx="6252670" cy="76352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CCCCFF"/>
                </a:solidFill>
              </a:rPr>
              <a:t>Emissioni di CO2 nel mondo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814A2D5-30FE-BDF6-E562-5C9C742B0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1" y="1171911"/>
            <a:ext cx="5028306" cy="36567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02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esterni, cielo, natura, rotaie&#10;&#10;Descrizione generata automaticamente">
            <a:extLst>
              <a:ext uri="{FF2B5EF4-FFF2-40B4-BE49-F238E27FC236}">
                <a16:creationId xmlns:a16="http://schemas.microsoft.com/office/drawing/2014/main" id="{ADD6051A-9303-F5E4-CF2B-2269DEF1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02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AA05153-A6F7-4EC8-D1D2-1E4D7C746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2" y="1337856"/>
            <a:ext cx="4750526" cy="3562895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5770" y="102500"/>
            <a:ext cx="2282340" cy="76352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 in Italia?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C2A121-23CC-C0B6-1A70-57B2EFD5A404}"/>
              </a:ext>
            </a:extLst>
          </p:cNvPr>
          <p:cNvSpPr txBox="1"/>
          <p:nvPr/>
        </p:nvSpPr>
        <p:spPr>
          <a:xfrm>
            <a:off x="1365195" y="878277"/>
            <a:ext cx="366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Emissioni di CO2 in Italia</a:t>
            </a:r>
          </a:p>
        </p:txBody>
      </p:sp>
    </p:spTree>
    <p:extLst>
      <p:ext uri="{BB962C8B-B14F-4D97-AF65-F5344CB8AC3E}">
        <p14:creationId xmlns:p14="http://schemas.microsoft.com/office/powerpoint/2010/main" val="29834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fumo, cielo, esterni, arrivando&#10;&#10;Descrizione generata automaticamente">
            <a:extLst>
              <a:ext uri="{FF2B5EF4-FFF2-40B4-BE49-F238E27FC236}">
                <a16:creationId xmlns:a16="http://schemas.microsoft.com/office/drawing/2014/main" id="{354C5362-6559-6837-1ADD-0A138157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53150" cy="51434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9D450D5-1403-412B-8E73-64902333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073767"/>
            <a:ext cx="5039265" cy="37794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8" y="155122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Esposizione al particolato PM2.5 nel mondo</a:t>
            </a:r>
          </a:p>
        </p:txBody>
      </p:sp>
    </p:spTree>
    <p:extLst>
      <p:ext uri="{BB962C8B-B14F-4D97-AF65-F5344CB8AC3E}">
        <p14:creationId xmlns:p14="http://schemas.microsoft.com/office/powerpoint/2010/main" val="10608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fumo, cielo, esterni, arrivando&#10;&#10;Descrizione generata automaticamente">
            <a:extLst>
              <a:ext uri="{FF2B5EF4-FFF2-40B4-BE49-F238E27FC236}">
                <a16:creationId xmlns:a16="http://schemas.microsoft.com/office/drawing/2014/main" id="{4EC8D062-D84E-7626-B29D-E781566A2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583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6733" y="-45126"/>
            <a:ext cx="5250929" cy="763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chemeClr val="bg1">
                    <a:lumMod val="65000"/>
                  </a:schemeClr>
                </a:solidFill>
              </a:rPr>
              <a:t>Facendo un confronto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CE0D0DC-F5F9-A75C-C5F7-AB6298058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93" y="673272"/>
            <a:ext cx="2748690" cy="210991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FABA122-C011-00B7-CB4A-2171294B8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0" y="40647"/>
            <a:ext cx="2416453" cy="176551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DE05AD8-A32C-D2D3-8C1A-554D0D4E4B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0" y="1866262"/>
            <a:ext cx="2416453" cy="158377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574D11A-4111-D60E-B01F-A117AB9A17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0" y="3510131"/>
            <a:ext cx="2416453" cy="156929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82D685D-D2B6-1EB4-8A8E-5E129BCC7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6" y="2807785"/>
            <a:ext cx="2780898" cy="228904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00172EA-D4E2-DFB9-6DC0-28D4108FC1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93" y="2828314"/>
            <a:ext cx="2748690" cy="2251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8C502C2-50A0-2D9D-FB1F-ADB52F673D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" y="673272"/>
            <a:ext cx="2780898" cy="20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0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fumo, cielo, esterni, arrivando&#10;&#10;Descrizione generata automaticamente">
            <a:extLst>
              <a:ext uri="{FF2B5EF4-FFF2-40B4-BE49-F238E27FC236}">
                <a16:creationId xmlns:a16="http://schemas.microsoft.com/office/drawing/2014/main" id="{354C5362-6559-6837-1ADD-0A138157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53150" cy="51434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8" y="155122"/>
            <a:ext cx="8093364" cy="7635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Esposizione al particolato PM2.5 in Italia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C8BF5E-9534-CD68-DA54-30F7AAD5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4" y="918647"/>
            <a:ext cx="5165793" cy="38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rosso, nuotando, analcolico&#10;&#10;Descrizione generata automaticamente">
            <a:extLst>
              <a:ext uri="{FF2B5EF4-FFF2-40B4-BE49-F238E27FC236}">
                <a16:creationId xmlns:a16="http://schemas.microsoft.com/office/drawing/2014/main" id="{A29EDE6B-29BF-AA55-2034-F26B7287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"/>
            <a:ext cx="9144000" cy="51422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4766" y="141211"/>
            <a:ext cx="8268795" cy="76352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Consumo in barili di petrolio annui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3BD8E08-6DF8-A0EA-12FC-94CCF0F2D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12" y="1122974"/>
            <a:ext cx="4128102" cy="37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0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Office PowerPoint</Application>
  <PresentationFormat>Presentazione su schermo (16:9)</PresentationFormat>
  <Paragraphs>102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Menlo</vt:lpstr>
      <vt:lpstr>Ubuntu Condensed</vt:lpstr>
      <vt:lpstr>Office Theme</vt:lpstr>
      <vt:lpstr>POLLUTION AND RENEWABLE ENERGY</vt:lpstr>
      <vt:lpstr>Presentazione standard di PowerPoint</vt:lpstr>
      <vt:lpstr>Inquiniamo davvero così tanto?</vt:lpstr>
      <vt:lpstr>Emissioni di CO2 nel mondo</vt:lpstr>
      <vt:lpstr>E in Italia?</vt:lpstr>
      <vt:lpstr>Esposizione al particolato PM2.5 nel mondo</vt:lpstr>
      <vt:lpstr>Facendo un confronto</vt:lpstr>
      <vt:lpstr>Esposizione al particolato PM2.5 in Italia</vt:lpstr>
      <vt:lpstr>Consumo in barili di petrolio annui</vt:lpstr>
      <vt:lpstr>Ma gli effetti di tutto questo inquinamento si vedono davvero?</vt:lpstr>
      <vt:lpstr>Siamo a temperatura?</vt:lpstr>
      <vt:lpstr>Presentazione standard di PowerPoint</vt:lpstr>
      <vt:lpstr>Presentazione standard di PowerPoint</vt:lpstr>
      <vt:lpstr>Anzitutto, quanta energia producono? </vt:lpstr>
      <vt:lpstr>Quanto siamo disposti ad investire per il futuro?</vt:lpstr>
      <vt:lpstr>Creiamo nuovi posti di lavoro</vt:lpstr>
      <vt:lpstr>Costo installazione negli anni Onshore in $/KWh</vt:lpstr>
      <vt:lpstr>Confronto costi KWh Onshore &amp; OFFshore</vt:lpstr>
      <vt:lpstr>Presentazione standard di PowerPoint</vt:lpstr>
      <vt:lpstr>I Progetti per il Futuro</vt:lpstr>
      <vt:lpstr>Principali dataset ricavati da: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2022-06-21T13:59:57Z</dcterms:modified>
</cp:coreProperties>
</file>